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4"/>
  </p:notesMasterIdLst>
  <p:sldIdLst>
    <p:sldId id="563" r:id="rId2"/>
    <p:sldId id="564" r:id="rId3"/>
  </p:sldIdLst>
  <p:sldSz cx="9906000" cy="6858000" type="A4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685B"/>
    <a:srgbClr val="A9D18E"/>
    <a:srgbClr val="008000"/>
    <a:srgbClr val="79C68B"/>
    <a:srgbClr val="FFCB2F"/>
    <a:srgbClr val="A3AB4B"/>
    <a:srgbClr val="6FA655"/>
    <a:srgbClr val="F4CAA9"/>
    <a:srgbClr val="E6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906" autoAdjust="0"/>
    <p:restoredTop sz="96408" autoAdjust="0"/>
  </p:normalViewPr>
  <p:slideViewPr>
    <p:cSldViewPr snapToGrid="0">
      <p:cViewPr varScale="1">
        <p:scale>
          <a:sx n="44" d="100"/>
          <a:sy n="44" d="100"/>
        </p:scale>
        <p:origin x="-2112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5431" tIns="47714" rIns="95431" bIns="477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3"/>
          </a:xfrm>
          <a:prstGeom prst="rect">
            <a:avLst/>
          </a:prstGeom>
        </p:spPr>
        <p:txBody>
          <a:bodyPr vert="horz" lIns="95431" tIns="47714" rIns="95431" bIns="47714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243013"/>
            <a:ext cx="48434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1" tIns="47714" rIns="95431" bIns="47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5431" tIns="47714" rIns="95431" bIns="47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4"/>
            <a:ext cx="2929837" cy="498852"/>
          </a:xfrm>
          <a:prstGeom prst="rect">
            <a:avLst/>
          </a:prstGeom>
        </p:spPr>
        <p:txBody>
          <a:bodyPr vert="horz" lIns="95431" tIns="47714" rIns="95431" bIns="477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4"/>
            <a:ext cx="2929837" cy="498852"/>
          </a:xfrm>
          <a:prstGeom prst="rect">
            <a:avLst/>
          </a:prstGeom>
        </p:spPr>
        <p:txBody>
          <a:bodyPr vert="horz" lIns="95431" tIns="47714" rIns="95431" bIns="47714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0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8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2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6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2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9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212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86212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128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2128">
                <a:defRPr/>
              </a:pPr>
              <a:t>4/11/2023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128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128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62128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1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D80B7F2-2A0B-4328-A5C0-28204680DBB4}"/>
              </a:ext>
            </a:extLst>
          </p:cNvPr>
          <p:cNvSpPr/>
          <p:nvPr/>
        </p:nvSpPr>
        <p:spPr>
          <a:xfrm>
            <a:off x="130629" y="1386844"/>
            <a:ext cx="2980693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ОБРАТИТЬСЯ С 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ЗАЯВЛЕНИЕМ </a:t>
            </a:r>
            <a:endParaRPr lang="ru-RU" sz="105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Wingdings"/>
              <a:buChar char="þ"/>
            </a:pPr>
            <a:r>
              <a:rPr lang="ru-RU" sz="1300" dirty="0" smtClean="0"/>
              <a:t>лично в военный комиссариат</a:t>
            </a:r>
            <a:endParaRPr lang="en-US" sz="1300" dirty="0" smtClean="0"/>
          </a:p>
          <a:p>
            <a:pPr algn="ctr"/>
            <a:r>
              <a:rPr lang="ru-RU" sz="1200" b="1" dirty="0" smtClean="0"/>
              <a:t>(</a:t>
            </a:r>
            <a:r>
              <a:rPr lang="ru-RU" sz="1200" b="1" dirty="0"/>
              <a:t>по адресу: </a:t>
            </a:r>
            <a:r>
              <a:rPr lang="ru-RU" sz="1200" b="1" dirty="0" err="1" smtClean="0"/>
              <a:t>г.Усть-Илимск</a:t>
            </a:r>
            <a:r>
              <a:rPr lang="ru-RU" sz="1200" b="1" dirty="0"/>
              <a:t>, </a:t>
            </a:r>
            <a:r>
              <a:rPr lang="ru-RU" sz="1200" b="1" dirty="0" err="1"/>
              <a:t>ул.Декабристов</a:t>
            </a:r>
            <a:r>
              <a:rPr lang="ru-RU" sz="1200" b="1" dirty="0"/>
              <a:t>, 8, </a:t>
            </a:r>
            <a:r>
              <a:rPr lang="ru-RU" sz="1200" b="1" dirty="0" err="1" smtClean="0"/>
              <a:t>каб</a:t>
            </a:r>
            <a:r>
              <a:rPr lang="ru-RU" sz="1200" b="1" dirty="0"/>
              <a:t>. </a:t>
            </a:r>
            <a:r>
              <a:rPr lang="ru-RU" sz="1200" b="1" dirty="0" smtClean="0"/>
              <a:t>204</a:t>
            </a:r>
            <a:endParaRPr lang="ru-RU" sz="1300" b="1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1543B70-C366-40C2-A3C5-2179F92E8579}"/>
              </a:ext>
            </a:extLst>
          </p:cNvPr>
          <p:cNvGrpSpPr/>
          <p:nvPr/>
        </p:nvGrpSpPr>
        <p:grpSpPr>
          <a:xfrm>
            <a:off x="1" y="4908"/>
            <a:ext cx="9951719" cy="729829"/>
            <a:chOff x="54" y="-12900"/>
            <a:chExt cx="10183345" cy="72982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667C148A-C8FA-4CD8-AC25-57B308E75316}"/>
                </a:ext>
              </a:extLst>
            </p:cNvPr>
            <p:cNvGrpSpPr/>
            <p:nvPr/>
          </p:nvGrpSpPr>
          <p:grpSpPr>
            <a:xfrm>
              <a:off x="54" y="-12900"/>
              <a:ext cx="10183345" cy="729829"/>
              <a:chOff x="-9456" y="640985"/>
              <a:chExt cx="7647626" cy="63692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EC601ACB-2D57-4AAF-ADB6-8570AAFE5F31}"/>
                  </a:ext>
                </a:extLst>
              </p:cNvPr>
              <p:cNvSpPr/>
              <p:nvPr/>
            </p:nvSpPr>
            <p:spPr>
              <a:xfrm>
                <a:off x="-9456" y="655886"/>
                <a:ext cx="7612492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13C4394C-7C4F-43D6-8D0E-5E8BFD950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1506" y="640985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D81CAB7-0139-42EE-98F1-C8090101297A}"/>
                </a:ext>
              </a:extLst>
            </p:cNvPr>
            <p:cNvSpPr txBox="1"/>
            <p:nvPr/>
          </p:nvSpPr>
          <p:spPr>
            <a:xfrm>
              <a:off x="568735" y="79198"/>
              <a:ext cx="8198664" cy="55614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/>
                <a:t>Военный комиссариат проводит набор граждан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u="sng" dirty="0" smtClean="0"/>
                <a:t>НА СЛУЖБУ ПО КОНТРАКТУ</a:t>
              </a:r>
              <a:endPara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E90C74A1-2929-4EBC-8064-18938ED37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6" y="77510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9B593DD-789D-4014-8D31-2288129574F7}"/>
              </a:ext>
            </a:extLst>
          </p:cNvPr>
          <p:cNvSpPr/>
          <p:nvPr/>
        </p:nvSpPr>
        <p:spPr>
          <a:xfrm>
            <a:off x="199712" y="2529407"/>
            <a:ext cx="28425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</a:t>
            </a:r>
            <a:r>
              <a:rPr lang="ru-RU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возраст </a:t>
            </a:r>
            <a:r>
              <a:rPr lang="ru-RU" sz="1300" dirty="0"/>
              <a:t>от 18 </a:t>
            </a:r>
            <a:r>
              <a:rPr lang="ru-RU" sz="1300" dirty="0" smtClean="0"/>
              <a:t>лет до 60 лет</a:t>
            </a:r>
            <a:endParaRPr lang="ru-RU" sz="1300" dirty="0"/>
          </a:p>
          <a:p>
            <a:pPr>
              <a:lnSpc>
                <a:spcPts val="1500"/>
              </a:lnSpc>
            </a:pPr>
            <a:r>
              <a:rPr lang="ru-RU" sz="1300" dirty="0" smtClean="0"/>
              <a:t>♥</a:t>
            </a:r>
            <a:r>
              <a:rPr lang="ru-RU" sz="1300" dirty="0"/>
              <a:t> </a:t>
            </a:r>
            <a:r>
              <a:rPr lang="ru-RU" sz="1300" dirty="0" smtClean="0"/>
              <a:t>годен </a:t>
            </a:r>
            <a:r>
              <a:rPr lang="ru-RU" sz="1300" dirty="0"/>
              <a:t>по состоянию </a:t>
            </a:r>
            <a:r>
              <a:rPr lang="ru-RU" sz="1300" dirty="0" smtClean="0"/>
              <a:t>здоровья</a:t>
            </a:r>
            <a:endParaRPr lang="ru-RU" sz="13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7837" y="872753"/>
            <a:ext cx="2842525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ДЛЯ ПОСТУПЛЕНИЯ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НА ВОЕННУЮ СЛУЖБУ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ПО КОНТРАКТУ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837" y="2241407"/>
            <a:ext cx="2842525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ТРЕБОВАНИЯ К </a:t>
            </a:r>
            <a:r>
              <a:rPr lang="ru-RU" sz="1100" b="1" dirty="0" smtClean="0">
                <a:solidFill>
                  <a:schemeClr val="bg1"/>
                </a:solidFill>
              </a:rPr>
              <a:t>КАНДИДАТАМ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7837" y="3007781"/>
            <a:ext cx="2842525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ПЕРЕЧЕНЬ </a:t>
            </a:r>
            <a:r>
              <a:rPr lang="ru-RU" sz="1100" b="1" dirty="0" smtClean="0">
                <a:solidFill>
                  <a:schemeClr val="bg1"/>
                </a:solidFill>
              </a:rPr>
              <a:t>ДОКУМЕНТОВ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9711" y="5096895"/>
            <a:ext cx="2842525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ПОРЯДОК </a:t>
            </a:r>
            <a:r>
              <a:rPr lang="ru-RU" sz="1100" b="1" dirty="0" smtClean="0">
                <a:solidFill>
                  <a:schemeClr val="bg1"/>
                </a:solidFill>
              </a:rPr>
              <a:t>ПОСТУПЛЕНИЯ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68797" y="6195373"/>
            <a:ext cx="2842525" cy="495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КОНТРАКТ ЗАКЛЮЧАЕТСЯ</a:t>
            </a:r>
          </a:p>
          <a:p>
            <a:pPr algn="ctr"/>
            <a:r>
              <a:rPr lang="ru-RU" sz="1400" b="1" u="sng" dirty="0">
                <a:solidFill>
                  <a:schemeClr val="tx1"/>
                </a:solidFill>
              </a:rPr>
              <a:t>н</a:t>
            </a:r>
            <a:r>
              <a:rPr lang="ru-RU" sz="1400" b="1" u="sng" dirty="0" smtClean="0">
                <a:solidFill>
                  <a:schemeClr val="tx1"/>
                </a:solidFill>
              </a:rPr>
              <a:t>а 6 месяцев </a:t>
            </a:r>
            <a:r>
              <a:rPr lang="ru-RU" sz="1400" b="1" u="sng" dirty="0">
                <a:solidFill>
                  <a:schemeClr val="tx1"/>
                </a:solidFill>
              </a:rPr>
              <a:t>и более</a:t>
            </a:r>
            <a:endParaRPr lang="ru-RU" sz="1400" b="1" u="sng" cap="all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9B593DD-789D-4014-8D31-2288129574F7}"/>
              </a:ext>
            </a:extLst>
          </p:cNvPr>
          <p:cNvSpPr/>
          <p:nvPr/>
        </p:nvSpPr>
        <p:spPr>
          <a:xfrm>
            <a:off x="221850" y="3295781"/>
            <a:ext cx="300486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 smtClean="0"/>
              <a:t>автобиография</a:t>
            </a:r>
            <a:endParaRPr lang="ru-RU" sz="1300" dirty="0"/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 smtClean="0"/>
              <a:t>паспорт</a:t>
            </a:r>
            <a:endParaRPr lang="ru-RU" sz="1300" dirty="0"/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/>
              <a:t>военный билет </a:t>
            </a:r>
            <a:endParaRPr lang="en-US" sz="1300" dirty="0"/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/>
              <a:t>свидетельства о браке и рождении детей (при наличии)</a:t>
            </a:r>
          </a:p>
          <a:p>
            <a:pPr marL="285750" indent="-285750" algn="just">
              <a:lnSpc>
                <a:spcPts val="1500"/>
              </a:lnSpc>
              <a:buFont typeface="Wingdings"/>
              <a:buChar char="þ"/>
            </a:pPr>
            <a:r>
              <a:rPr lang="ru-RU" sz="1300" dirty="0"/>
              <a:t>свидетельство ИНН</a:t>
            </a:r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 smtClean="0"/>
              <a:t>документы </a:t>
            </a:r>
            <a:r>
              <a:rPr lang="ru-RU" sz="1300" dirty="0"/>
              <a:t>об </a:t>
            </a:r>
            <a:r>
              <a:rPr lang="ru-RU" sz="1300" dirty="0" smtClean="0"/>
              <a:t>образовании</a:t>
            </a:r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 smtClean="0"/>
              <a:t>реквизиты банка (карты МИР)</a:t>
            </a:r>
          </a:p>
          <a:p>
            <a:pPr marL="285750" indent="-285750">
              <a:lnSpc>
                <a:spcPts val="1500"/>
              </a:lnSpc>
              <a:buFont typeface="Wingdings"/>
              <a:buChar char="þ"/>
            </a:pPr>
            <a:r>
              <a:rPr lang="ru-RU" sz="1300" dirty="0" smtClean="0"/>
              <a:t>фотография 3х4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9B593DD-789D-4014-8D31-2288129574F7}"/>
              </a:ext>
            </a:extLst>
          </p:cNvPr>
          <p:cNvSpPr/>
          <p:nvPr/>
        </p:nvSpPr>
        <p:spPr>
          <a:xfrm>
            <a:off x="169967" y="5384895"/>
            <a:ext cx="291364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сдать </a:t>
            </a:r>
            <a:r>
              <a:rPr lang="ru-RU" sz="1300" dirty="0"/>
              <a:t>документы в </a:t>
            </a:r>
            <a:r>
              <a:rPr lang="ru-RU" sz="1300" dirty="0" smtClean="0"/>
              <a:t>военный </a:t>
            </a:r>
            <a:r>
              <a:rPr lang="ru-RU" sz="1300" dirty="0"/>
              <a:t>комиссариат</a:t>
            </a:r>
          </a:p>
          <a:p>
            <a:pPr>
              <a:lnSpc>
                <a:spcPts val="14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убыть </a:t>
            </a:r>
            <a:r>
              <a:rPr lang="ru-RU" sz="1300" dirty="0"/>
              <a:t>к </a:t>
            </a:r>
            <a:r>
              <a:rPr lang="ru-RU" sz="1300" dirty="0" smtClean="0"/>
              <a:t>месту службы</a:t>
            </a:r>
            <a:endParaRPr lang="ru-RU" sz="1300" dirty="0"/>
          </a:p>
          <a:p>
            <a:pPr>
              <a:lnSpc>
                <a:spcPts val="14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spc="-20" dirty="0" smtClean="0"/>
              <a:t>заключить </a:t>
            </a:r>
            <a:r>
              <a:rPr lang="ru-RU" sz="1300" spc="-20" dirty="0"/>
              <a:t>контракт в воинской </a:t>
            </a:r>
            <a:r>
              <a:rPr lang="ru-RU" sz="1300" spc="-20" dirty="0" smtClean="0"/>
              <a:t>части</a:t>
            </a:r>
            <a:endParaRPr lang="ru-RU" sz="1300" spc="-20" dirty="0">
              <a:latin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D80B7F2-2A0B-4328-A5C0-28204680DBB4}"/>
              </a:ext>
            </a:extLst>
          </p:cNvPr>
          <p:cNvSpPr/>
          <p:nvPr/>
        </p:nvSpPr>
        <p:spPr>
          <a:xfrm>
            <a:off x="3383019" y="1494297"/>
            <a:ext cx="30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от </a:t>
            </a:r>
            <a:r>
              <a:rPr lang="ru-RU" sz="1300" dirty="0"/>
              <a:t>30 до 45 тыс. руб. в месяц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(в зависимости от воинского звания,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должности и выслуги лет)</a:t>
            </a:r>
          </a:p>
          <a:p>
            <a:pPr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195 </a:t>
            </a:r>
            <a:r>
              <a:rPr lang="ru-RU" sz="1300" dirty="0"/>
              <a:t>тыс. руб. единовременно</a:t>
            </a:r>
          </a:p>
          <a:p>
            <a:pPr indent="180000" algn="just">
              <a:lnSpc>
                <a:spcPts val="1300"/>
              </a:lnSpc>
            </a:pPr>
            <a:r>
              <a:rPr lang="ru-RU" sz="1100" dirty="0"/>
              <a:t>(при заключении контракта на срок </a:t>
            </a:r>
            <a:r>
              <a:rPr lang="ru-RU" sz="1100" dirty="0" smtClean="0"/>
              <a:t>от </a:t>
            </a:r>
          </a:p>
          <a:p>
            <a:pPr indent="180000" algn="just">
              <a:lnSpc>
                <a:spcPts val="1300"/>
              </a:lnSpc>
            </a:pPr>
            <a:r>
              <a:rPr lang="ru-RU" sz="1100" dirty="0" smtClean="0"/>
              <a:t>года </a:t>
            </a:r>
            <a:r>
              <a:rPr lang="ru-RU" sz="1100" dirty="0"/>
              <a:t>и более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60246" y="866550"/>
            <a:ext cx="3060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ДЕНЕЖНОЕ </a:t>
            </a:r>
            <a:r>
              <a:rPr lang="ru-RU" sz="1100" b="1" dirty="0" smtClean="0">
                <a:solidFill>
                  <a:schemeClr val="bg1"/>
                </a:solidFill>
              </a:rPr>
              <a:t>ДОВОЛЬСТВИЕ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60248" y="1206297"/>
            <a:ext cx="3060000" cy="2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В УЧЕБНОМ ЦЕНРЕ</a:t>
            </a:r>
            <a:endParaRPr lang="ru-RU" sz="1100" b="1" u="sng" cap="all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83019" y="2566574"/>
            <a:ext cx="3060000" cy="3532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 </a:t>
            </a:r>
            <a:r>
              <a:rPr lang="ru-RU" sz="1100" b="1" dirty="0" smtClean="0">
                <a:solidFill>
                  <a:schemeClr val="bg1"/>
                </a:solidFill>
              </a:rPr>
              <a:t>ЗОНЕ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СПЕЦИАЛЬНОЙ </a:t>
            </a:r>
            <a:r>
              <a:rPr lang="ru-RU" sz="1100" b="1" dirty="0">
                <a:solidFill>
                  <a:schemeClr val="bg1"/>
                </a:solidFill>
              </a:rPr>
              <a:t>ВОЕННОЙ </a:t>
            </a:r>
            <a:r>
              <a:rPr lang="ru-RU" sz="1100" b="1" dirty="0" smtClean="0">
                <a:solidFill>
                  <a:schemeClr val="bg1"/>
                </a:solidFill>
              </a:rPr>
              <a:t>ОПЕРАЦИИ</a:t>
            </a:r>
            <a:endParaRPr lang="ru-RU" sz="1100" b="1" u="sng" cap="all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D80B7F2-2A0B-4328-A5C0-28204680DBB4}"/>
              </a:ext>
            </a:extLst>
          </p:cNvPr>
          <p:cNvSpPr/>
          <p:nvPr/>
        </p:nvSpPr>
        <p:spPr>
          <a:xfrm>
            <a:off x="3383019" y="2918054"/>
            <a:ext cx="30600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от </a:t>
            </a:r>
            <a:r>
              <a:rPr lang="ru-RU" sz="1300" dirty="0"/>
              <a:t>170 до 200 тыс. руб. в месяц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(в зависимости от воинского звания,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должности и выслуги лет</a:t>
            </a:r>
            <a:r>
              <a:rPr lang="ru-RU" sz="1100" dirty="0" smtClean="0"/>
              <a:t>)</a:t>
            </a:r>
          </a:p>
          <a:p>
            <a:pPr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от </a:t>
            </a:r>
            <a:r>
              <a:rPr lang="ru-RU" sz="1300" dirty="0"/>
              <a:t>50 тыс. руб. до 1 млн. руб.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(за уничтожение или захват вооружения</a:t>
            </a:r>
          </a:p>
          <a:p>
            <a:pPr indent="180000">
              <a:lnSpc>
                <a:spcPts val="1300"/>
              </a:lnSpc>
            </a:pPr>
            <a:r>
              <a:rPr lang="ru-RU" sz="1100" dirty="0"/>
              <a:t>и военной техники противника)</a:t>
            </a:r>
          </a:p>
          <a:p>
            <a:pPr algn="just"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8 </a:t>
            </a:r>
            <a:r>
              <a:rPr lang="ru-RU" sz="1300" dirty="0"/>
              <a:t>тыс. руб. </a:t>
            </a:r>
            <a:r>
              <a:rPr lang="ru-RU" sz="1300" dirty="0" smtClean="0"/>
              <a:t>ежедневно </a:t>
            </a:r>
            <a:r>
              <a:rPr lang="ru-RU" sz="1100" dirty="0" smtClean="0"/>
              <a:t>(за </a:t>
            </a:r>
            <a:r>
              <a:rPr lang="ru-RU" sz="1100" dirty="0"/>
              <a:t>участие в активных </a:t>
            </a:r>
            <a:r>
              <a:rPr lang="ru-RU" sz="1100" dirty="0" smtClean="0"/>
              <a:t>наступательных действиях</a:t>
            </a:r>
            <a:r>
              <a:rPr lang="ru-RU" sz="1100" dirty="0"/>
              <a:t>)</a:t>
            </a:r>
          </a:p>
          <a:p>
            <a:pPr algn="just">
              <a:lnSpc>
                <a:spcPts val="1300"/>
              </a:lnSpc>
            </a:pPr>
            <a:r>
              <a:rPr lang="ru-RU" sz="1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300" dirty="0" smtClean="0"/>
              <a:t>50 </a:t>
            </a:r>
            <a:r>
              <a:rPr lang="ru-RU" sz="1300" dirty="0"/>
              <a:t>тыс. руб</a:t>
            </a:r>
            <a:r>
              <a:rPr lang="ru-RU" sz="1300" dirty="0" smtClean="0"/>
              <a:t>. </a:t>
            </a:r>
            <a:r>
              <a:rPr lang="ru-RU" sz="1100" dirty="0" smtClean="0"/>
              <a:t>(</a:t>
            </a:r>
            <a:r>
              <a:rPr lang="ru-RU" sz="1100" dirty="0"/>
              <a:t>за каждый километр продвижения </a:t>
            </a:r>
            <a:r>
              <a:rPr lang="ru-RU" sz="1100" dirty="0" smtClean="0"/>
              <a:t>в составе штурмовых </a:t>
            </a:r>
            <a:r>
              <a:rPr lang="ru-RU" sz="1100" dirty="0"/>
              <a:t>отрядов)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ED80B7F2-2A0B-4328-A5C0-28204680DBB4}"/>
              </a:ext>
            </a:extLst>
          </p:cNvPr>
          <p:cNvSpPr/>
          <p:nvPr/>
        </p:nvSpPr>
        <p:spPr>
          <a:xfrm>
            <a:off x="6575376" y="817723"/>
            <a:ext cx="3060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 </a:t>
            </a:r>
            <a:r>
              <a:rPr lang="ru-RU" sz="1200" dirty="0" smtClean="0"/>
              <a:t>обеспечение вещевым имуществом </a:t>
            </a:r>
            <a:r>
              <a:rPr lang="ru-RU" sz="1200" dirty="0"/>
              <a:t>и обмундированием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бесплатное </a:t>
            </a:r>
            <a:r>
              <a:rPr lang="ru-RU" sz="1200" dirty="0"/>
              <a:t>трехразовое питание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двухнедельный оплачиваемый отпуск </a:t>
            </a:r>
            <a:r>
              <a:rPr lang="ru-RU" sz="1200" dirty="0"/>
              <a:t>не реже 1 раза в 6 месяцев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страхование </a:t>
            </a:r>
            <a:r>
              <a:rPr lang="ru-RU" sz="1200" dirty="0"/>
              <a:t>жизни и </a:t>
            </a:r>
            <a:r>
              <a:rPr lang="ru-RU" sz="1200" dirty="0" smtClean="0"/>
              <a:t>здоровья за </a:t>
            </a:r>
            <a:r>
              <a:rPr lang="ru-RU" sz="1200" dirty="0"/>
              <a:t>счет федерального бюджета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право </a:t>
            </a:r>
            <a:r>
              <a:rPr lang="ru-RU" sz="1200" dirty="0"/>
              <a:t>на пенсию после 20 </a:t>
            </a:r>
            <a:r>
              <a:rPr lang="ru-RU" sz="1200" dirty="0" smtClean="0"/>
              <a:t>лет службы</a:t>
            </a:r>
            <a:endParaRPr lang="ru-RU" sz="1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360246" y="4669213"/>
            <a:ext cx="306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СОЦИАЛЬНЫЕ ЛЬГОТЫ И </a:t>
            </a:r>
            <a:r>
              <a:rPr lang="ru-RU" sz="1200" b="1" dirty="0" smtClean="0">
                <a:solidFill>
                  <a:schemeClr val="bg1"/>
                </a:solidFill>
              </a:rPr>
              <a:t>ГАРАНТИИ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F9B593DD-789D-4014-8D31-2288129574F7}"/>
              </a:ext>
            </a:extLst>
          </p:cNvPr>
          <p:cNvSpPr/>
          <p:nvPr/>
        </p:nvSpPr>
        <p:spPr>
          <a:xfrm>
            <a:off x="6567872" y="2808143"/>
            <a:ext cx="30600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 </a:t>
            </a:r>
            <a:r>
              <a:rPr lang="ru-RU" sz="1200" dirty="0" smtClean="0"/>
              <a:t>статус </a:t>
            </a:r>
            <a:r>
              <a:rPr lang="ru-RU" sz="1200" dirty="0"/>
              <a:t>ветерана боевых </a:t>
            </a:r>
            <a:r>
              <a:rPr lang="ru-RU" sz="1200" dirty="0" smtClean="0"/>
              <a:t>действий и </a:t>
            </a:r>
            <a:r>
              <a:rPr lang="ru-RU" sz="1200" dirty="0"/>
              <a:t>соответствующие </a:t>
            </a:r>
            <a:r>
              <a:rPr lang="ru-RU" sz="1200" dirty="0" smtClean="0"/>
              <a:t>льготы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 </a:t>
            </a:r>
            <a:r>
              <a:rPr lang="ru-RU" sz="1200" dirty="0" smtClean="0"/>
              <a:t>кредитные и налоговые каникулы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 </a:t>
            </a:r>
            <a:r>
              <a:rPr lang="ru-RU" sz="1200" dirty="0" smtClean="0"/>
              <a:t>бюджетные </a:t>
            </a:r>
            <a:r>
              <a:rPr lang="ru-RU" sz="1200" dirty="0"/>
              <a:t>места для обучения детей в вузах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бесплатный </a:t>
            </a:r>
            <a:r>
              <a:rPr lang="ru-RU" sz="1200" dirty="0"/>
              <a:t>отдых детей в летних оздоровительных лагерях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страховые </a:t>
            </a:r>
            <a:r>
              <a:rPr lang="ru-RU" sz="1200" dirty="0"/>
              <a:t>выплаты при ранении (травме) и гибели</a:t>
            </a:r>
          </a:p>
          <a:p>
            <a:pPr marL="171450" indent="-171450" algn="just">
              <a:lnSpc>
                <a:spcPts val="1300"/>
              </a:lnSpc>
              <a:buFont typeface="Wingdings"/>
              <a:buChar char="þ"/>
            </a:pPr>
            <a:r>
              <a:rPr lang="ru-RU" sz="1200" dirty="0" smtClean="0"/>
              <a:t>социальная </a:t>
            </a:r>
            <a:r>
              <a:rPr lang="ru-RU" sz="1200" dirty="0"/>
              <a:t>программа реабилитации и </a:t>
            </a:r>
            <a:r>
              <a:rPr lang="ru-RU" sz="1200" spc="-30" dirty="0" smtClean="0"/>
              <a:t>адаптации (тру</a:t>
            </a:r>
            <a:r>
              <a:rPr lang="ru-RU" sz="1200" spc="-20" dirty="0" smtClean="0"/>
              <a:t>доустройство и предоставление </a:t>
            </a:r>
            <a:r>
              <a:rPr lang="ru-RU" sz="1200" dirty="0"/>
              <a:t>жилья</a:t>
            </a:r>
            <a:r>
              <a:rPr lang="ru-RU" sz="1200" dirty="0" smtClean="0"/>
              <a:t>)</a:t>
            </a:r>
          </a:p>
          <a:p>
            <a:pPr algn="just">
              <a:lnSpc>
                <a:spcPts val="1300"/>
              </a:lnSpc>
            </a:pPr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 </a:t>
            </a:r>
            <a:r>
              <a:rPr lang="ru-RU" sz="1200" dirty="0" smtClean="0"/>
              <a:t>дополнительные льготы </a:t>
            </a:r>
            <a:r>
              <a:rPr lang="ru-RU" sz="1200" dirty="0"/>
              <a:t>и гарантии субъектов Российской Федерации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67872" y="2243171"/>
            <a:ext cx="3060000" cy="56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ДОПОЛНИТЕЛЬНЫЕ ЛЬГОТЫ ДЛЯ УЧАСТНИКОВ СПЕЦИАЛЬНОЙ ВОЕННОЙ ОПЕРАЦИИ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D80B7F2-2A0B-4328-A5C0-28204680DBB4}"/>
              </a:ext>
            </a:extLst>
          </p:cNvPr>
          <p:cNvSpPr/>
          <p:nvPr/>
        </p:nvSpPr>
        <p:spPr>
          <a:xfrm>
            <a:off x="3360246" y="5025122"/>
            <a:ext cx="306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</a:t>
            </a:r>
            <a:r>
              <a:rPr lang="ru-RU" sz="12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sym typeface="Wingdings"/>
              </a:rPr>
              <a:t> </a:t>
            </a:r>
            <a:r>
              <a:rPr lang="ru-RU" sz="1200" dirty="0" smtClean="0"/>
              <a:t>собственное </a:t>
            </a:r>
            <a:r>
              <a:rPr lang="ru-RU" sz="1200" dirty="0"/>
              <a:t>жилье за </a:t>
            </a:r>
            <a:r>
              <a:rPr lang="ru-RU" sz="1200" dirty="0" smtClean="0"/>
              <a:t>счет Минобороны через </a:t>
            </a:r>
            <a:r>
              <a:rPr lang="ru-RU" sz="1200" dirty="0" err="1" smtClean="0"/>
              <a:t>накопительно</a:t>
            </a:r>
            <a:r>
              <a:rPr lang="ru-RU" sz="1200" dirty="0" smtClean="0"/>
              <a:t>-ипотечную </a:t>
            </a:r>
            <a:r>
              <a:rPr lang="ru-RU" sz="1200" dirty="0"/>
              <a:t>систему</a:t>
            </a:r>
          </a:p>
          <a:p>
            <a:pPr marL="171450" indent="-171450" algn="just">
              <a:buFont typeface="Wingdings"/>
              <a:buChar char="þ"/>
            </a:pPr>
            <a:r>
              <a:rPr lang="ru-RU" sz="1200" dirty="0" smtClean="0"/>
              <a:t>служебное </a:t>
            </a:r>
            <a:r>
              <a:rPr lang="ru-RU" sz="1200" dirty="0"/>
              <a:t>жилье </a:t>
            </a:r>
            <a:r>
              <a:rPr lang="ru-RU" sz="1200" dirty="0" smtClean="0"/>
              <a:t>или компенсация </a:t>
            </a:r>
            <a:r>
              <a:rPr lang="ru-RU" sz="1200" dirty="0"/>
              <a:t>за </a:t>
            </a:r>
            <a:r>
              <a:rPr lang="ru-RU" sz="1200" dirty="0" err="1"/>
              <a:t>найм</a:t>
            </a:r>
            <a:r>
              <a:rPr lang="ru-RU" sz="1200" dirty="0"/>
              <a:t> </a:t>
            </a:r>
            <a:r>
              <a:rPr lang="ru-RU" sz="1200" dirty="0" smtClean="0"/>
              <a:t>жилья </a:t>
            </a:r>
          </a:p>
          <a:p>
            <a:pPr marL="171450" indent="-171450" algn="just">
              <a:buFont typeface="Wingdings"/>
              <a:buChar char="þ"/>
            </a:pPr>
            <a:r>
              <a:rPr lang="ru-RU" sz="1200" spc="-20" dirty="0"/>
              <a:t>бесплатное обеспечение лекарственными </a:t>
            </a:r>
            <a:r>
              <a:rPr lang="ru-RU" sz="1200" spc="-20" dirty="0" smtClean="0"/>
              <a:t>препаратами</a:t>
            </a:r>
            <a:endParaRPr lang="en-US" sz="1200" spc="-20" dirty="0" smtClean="0"/>
          </a:p>
          <a:p>
            <a:pPr marL="171450" indent="-171450" algn="just">
              <a:buFont typeface="Wingdings"/>
              <a:buChar char="þ"/>
            </a:pPr>
            <a:r>
              <a:rPr lang="ru-RU" sz="1200" dirty="0"/>
              <a:t>бесплатное обследование, лечение и реабилитация в военно-медицинских </a:t>
            </a:r>
            <a:r>
              <a:rPr lang="ru-RU" sz="1200" dirty="0" smtClean="0"/>
              <a:t>учреждениях</a:t>
            </a:r>
            <a:endParaRPr lang="ru-RU" sz="1200" dirty="0"/>
          </a:p>
        </p:txBody>
      </p:sp>
      <p:pic>
        <p:nvPicPr>
          <p:cNvPr id="1032" name="Picture 8" descr="C:\Users\ABONENT\Desktop\Агитация\Новый рисунок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26" y="5222581"/>
            <a:ext cx="318293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1543B70-C366-40C2-A3C5-2179F92E8579}"/>
              </a:ext>
            </a:extLst>
          </p:cNvPr>
          <p:cNvGrpSpPr/>
          <p:nvPr/>
        </p:nvGrpSpPr>
        <p:grpSpPr>
          <a:xfrm>
            <a:off x="1" y="4908"/>
            <a:ext cx="9951719" cy="729829"/>
            <a:chOff x="54" y="-12900"/>
            <a:chExt cx="10183345" cy="729829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667C148A-C8FA-4CD8-AC25-57B308E75316}"/>
                </a:ext>
              </a:extLst>
            </p:cNvPr>
            <p:cNvGrpSpPr/>
            <p:nvPr/>
          </p:nvGrpSpPr>
          <p:grpSpPr>
            <a:xfrm>
              <a:off x="54" y="-12900"/>
              <a:ext cx="10183345" cy="729829"/>
              <a:chOff x="-9456" y="640985"/>
              <a:chExt cx="7647626" cy="63692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xmlns="" id="{EC601ACB-2D57-4AAF-ADB6-8570AAFE5F31}"/>
                  </a:ext>
                </a:extLst>
              </p:cNvPr>
              <p:cNvSpPr/>
              <p:nvPr/>
            </p:nvSpPr>
            <p:spPr>
              <a:xfrm>
                <a:off x="-9456" y="655886"/>
                <a:ext cx="7612492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xmlns="" id="{13C4394C-7C4F-43D6-8D0E-5E8BFD950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1506" y="640985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D81CAB7-0139-42EE-98F1-C8090101297A}"/>
                </a:ext>
              </a:extLst>
            </p:cNvPr>
            <p:cNvSpPr txBox="1"/>
            <p:nvPr/>
          </p:nvSpPr>
          <p:spPr>
            <a:xfrm>
              <a:off x="568735" y="79198"/>
              <a:ext cx="8198664" cy="55614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/>
                <a:t>Военный комиссариат проводит набор граждан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u="sng" dirty="0" smtClean="0"/>
                <a:t>НА СЛУЖБУ ПО КОНТРАКТУ</a:t>
              </a:r>
              <a:endParaRPr lang="ru-RU" sz="24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E90C74A1-2929-4EBC-8064-18938ED37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6" y="77510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ABONENT\Desktop\Агитация\Новый рисунок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02" y="949540"/>
            <a:ext cx="3601646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BONENT\Desktop\Агитация\Новый рисунок (1)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58" y="962121"/>
            <a:ext cx="364222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15616</TotalTime>
  <Words>381</Words>
  <Application>Microsoft Office PowerPoint</Application>
  <PresentationFormat>Лист A4 (210x297 мм)</PresentationFormat>
  <Paragraphs>64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8_Тема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ABONENT</cp:lastModifiedBy>
  <cp:revision>661</cp:revision>
  <cp:lastPrinted>2023-04-11T00:29:47Z</cp:lastPrinted>
  <dcterms:created xsi:type="dcterms:W3CDTF">2020-05-11T07:43:26Z</dcterms:created>
  <dcterms:modified xsi:type="dcterms:W3CDTF">2023-04-11T04:08:25Z</dcterms:modified>
</cp:coreProperties>
</file>